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2560320"/>
            <a:ext cx="10817352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AFAFA"/>
                </a:solidFill>
                <a:latin typeface="Inter"/>
              </a:defRPr>
            </a:pPr>
            <a:r>
              <a:t>Unlock Your AI Tooling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206240"/>
            <a:ext cx="94457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CCCCCC"/>
                </a:solidFill>
                <a:latin typeface="Inter"/>
              </a:defRPr>
            </a:pPr>
            <a:r>
              <a:t>From installed to productive — Agent Skills for Teams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Agents Already on Your Machine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34440"/>
            <a:ext cx="228600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61358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645920"/>
            <a:ext cx="2613583" cy="914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B82F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560320"/>
            <a:ext cx="224782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VS Code Copilot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224782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Your IDE carries an agent that reads, writes, and refactors code across your entire project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45103" y="1645920"/>
            <a:ext cx="261358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345103" y="1645920"/>
            <a:ext cx="2613583" cy="9144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27983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60A5FA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27983" y="2560320"/>
            <a:ext cx="224782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Copilot CLI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7983" y="3749039"/>
            <a:ext cx="224782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Your terminal carries an agent that runs commands, fixes errors, and automates shell workflows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3007" y="1645920"/>
            <a:ext cx="261358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645920"/>
            <a:ext cx="2613583" cy="914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B82F6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5887" y="2560320"/>
            <a:ext cx="224782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Cursor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15887" y="3749039"/>
            <a:ext cx="224782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Your editor carries an agent that understands your full codebase and generates contextual code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20911" y="1645920"/>
            <a:ext cx="261358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20911" y="1645920"/>
            <a:ext cx="2613583" cy="9144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03791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60A5FA"/>
                </a:solidFill>
                <a:latin typeface="Inter"/>
              </a:defRPr>
            </a:pPr>
            <a: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3791" y="2560320"/>
            <a:ext cx="224782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Claude Code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03791" y="3749039"/>
            <a:ext cx="224782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Your CLI carries an agent that plans, builds, and deploys complete features autonomously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3169310" y="502919"/>
            <a:ext cx="5852160" cy="5852160"/>
          </a:xfrm>
          <a:prstGeom prst="ellipse">
            <a:avLst/>
          </a:prstGeom>
          <a:noFill/>
          <a:ln w="25400">
            <a:solidFill>
              <a:srgbClr val="3132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495190" y="1828800"/>
            <a:ext cx="3200400" cy="32004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495190" y="2880360"/>
            <a:ext cx="3200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07090F"/>
                </a:solidFill>
                <a:latin typeface="Inter"/>
              </a:defRPr>
            </a:pPr>
            <a:r>
              <a:t>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6590" y="379476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07090F"/>
                </a:solidFill>
                <a:latin typeface="Inter"/>
              </a:defRPr>
            </a:pPr>
            <a:r>
              <a:t>Vehicle for Skills</a:t>
            </a:r>
          </a:p>
        </p:txBody>
      </p:sp>
      <p:sp>
        <p:nvSpPr>
          <p:cNvPr id="6" name="Oval 5"/>
          <p:cNvSpPr/>
          <p:nvPr/>
        </p:nvSpPr>
        <p:spPr>
          <a:xfrm>
            <a:off x="6003950" y="594360"/>
            <a:ext cx="182880" cy="18288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272430" y="502920"/>
            <a:ext cx="1645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AFAFA"/>
                </a:solidFill>
                <a:latin typeface="Inter"/>
              </a:defRPr>
            </a:pPr>
            <a:r>
              <a:t>Skills</a:t>
            </a:r>
          </a:p>
        </p:txBody>
      </p:sp>
      <p:sp>
        <p:nvSpPr>
          <p:cNvPr id="8" name="Oval 7"/>
          <p:cNvSpPr/>
          <p:nvPr/>
        </p:nvSpPr>
        <p:spPr>
          <a:xfrm>
            <a:off x="8612888" y="2489864"/>
            <a:ext cx="182880" cy="18288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78648" y="2398424"/>
            <a:ext cx="1645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 b="1">
                <a:solidFill>
                  <a:srgbClr val="FAFAFA"/>
                </a:solidFill>
                <a:latin typeface="Inter"/>
              </a:defRPr>
            </a:pPr>
            <a:r>
              <a:t>Tools</a:t>
            </a:r>
          </a:p>
        </p:txBody>
      </p:sp>
      <p:sp>
        <p:nvSpPr>
          <p:cNvPr id="10" name="Oval 9"/>
          <p:cNvSpPr/>
          <p:nvPr/>
        </p:nvSpPr>
        <p:spPr>
          <a:xfrm>
            <a:off x="7616362" y="5556855"/>
            <a:ext cx="182880" cy="18288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82122" y="5556855"/>
            <a:ext cx="1645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 b="1">
                <a:solidFill>
                  <a:srgbClr val="FAFAFA"/>
                </a:solidFill>
                <a:latin typeface="Inter"/>
              </a:defRPr>
            </a:pPr>
            <a:r>
              <a:t>Knowledge</a:t>
            </a:r>
          </a:p>
        </p:txBody>
      </p:sp>
      <p:sp>
        <p:nvSpPr>
          <p:cNvPr id="12" name="Oval 11"/>
          <p:cNvSpPr/>
          <p:nvPr/>
        </p:nvSpPr>
        <p:spPr>
          <a:xfrm>
            <a:off x="4391537" y="5556855"/>
            <a:ext cx="182880" cy="18288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54177" y="5556855"/>
            <a:ext cx="1645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600" b="1">
                <a:solidFill>
                  <a:srgbClr val="FAFAFA"/>
                </a:solidFill>
                <a:latin typeface="Inter"/>
              </a:defRPr>
            </a:pPr>
            <a:r>
              <a:t>Context</a:t>
            </a:r>
          </a:p>
        </p:txBody>
      </p:sp>
      <p:sp>
        <p:nvSpPr>
          <p:cNvPr id="14" name="Oval 13"/>
          <p:cNvSpPr/>
          <p:nvPr/>
        </p:nvSpPr>
        <p:spPr>
          <a:xfrm>
            <a:off x="3395012" y="2489864"/>
            <a:ext cx="182880" cy="18288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657652" y="2398424"/>
            <a:ext cx="1645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600" b="1">
                <a:solidFill>
                  <a:srgbClr val="FAFAFA"/>
                </a:solidFill>
                <a:latin typeface="Inter"/>
              </a:defRPr>
            </a:pPr>
            <a:r>
              <a:t>Actions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04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AFAFA"/>
                </a:solidFill>
                <a:latin typeface="Inter"/>
              </a:defRPr>
            </a:pPr>
            <a: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CCC"/>
                </a:solidFill>
                <a:latin typeface="Inter"/>
              </a:defRPr>
            </a:pPr>
            <a:r>
              <a:t>Why powerful tools produce disappointing results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0">
                <a:solidFill>
                  <a:srgbClr val="3B82F6"/>
                </a:solidFill>
                <a:latin typeface="Georgia"/>
              </a:defRPr>
            </a:pPr>
            <a:r>
              <a:t>“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2560320"/>
            <a:ext cx="109728" cy="228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9601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i="1">
                <a:solidFill>
                  <a:srgbClr val="FAFAFA"/>
                </a:solidFill>
                <a:latin typeface="Inter"/>
              </a:defRPr>
            </a:pPr>
            <a:r>
              <a:t>Every agent starts from zero. It doesn't know your processes, your data sources, or your compliance requirements. So every person re-explains the same workflows in every conversation.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029200"/>
            <a:ext cx="9601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3B82F6"/>
                </a:solidFill>
                <a:latin typeface="Inter"/>
              </a:defRPr>
            </a:pPr>
            <a:r>
              <a:t>— The reality of AI adoption in enterprises today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What Happens Without Skills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2286000" cy="54864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96596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Every colleague re-explains the same process in every chat session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97180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83464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Knowledge stays trapped in individual conversation histories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97764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84048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New hires start from absolute zero with no accumulated context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498348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846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Inconsistent outputs — same question, different answers every time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98932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585216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No compounding — the team never gets collectively smarter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Parallelogram 1"/>
          <p:cNvSpPr/>
          <p:nvPr/>
        </p:nvSpPr>
        <p:spPr>
          <a:xfrm>
            <a:off x="-914400" y="2743200"/>
            <a:ext cx="7315200" cy="4572000"/>
          </a:xfrm>
          <a:prstGeom prst="parallelogram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Parallelogram 2"/>
          <p:cNvSpPr/>
          <p:nvPr/>
        </p:nvSpPr>
        <p:spPr>
          <a:xfrm>
            <a:off x="-1828800" y="4114800"/>
            <a:ext cx="6400800" cy="3657600"/>
          </a:xfrm>
          <a:prstGeom prst="parallelogram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1828800"/>
            <a:ext cx="6675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6400" b="1">
                <a:solidFill>
                  <a:srgbClr val="FAFAFA"/>
                </a:solidFill>
                <a:latin typeface="Inter"/>
              </a:defRPr>
            </a:pPr>
            <a:r>
              <a:t>Knowledge</a:t>
            </a:r>
            <a:br/>
            <a:r>
              <a:t>Evaporates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4114800"/>
            <a:ext cx="66751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400">
                <a:solidFill>
                  <a:srgbClr val="CCCCCC"/>
                </a:solidFill>
                <a:latin typeface="Inter"/>
              </a:defRPr>
            </a:pPr>
            <a:r>
              <a:t>Without skills, every conversation starts from scratch</a:t>
            </a:r>
          </a:p>
        </p:txBody>
      </p:sp>
      <p:sp>
        <p:nvSpPr>
          <p:cNvPr id="6" name="Right Triangle 5"/>
          <p:cNvSpPr/>
          <p:nvPr/>
        </p:nvSpPr>
        <p:spPr>
          <a:xfrm>
            <a:off x="11277295" y="0"/>
            <a:ext cx="914400" cy="914400"/>
          </a:xfrm>
          <a:prstGeom prst="rtTriangl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05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AFAFA"/>
                </a:solidFill>
                <a:latin typeface="Inter"/>
              </a:defRPr>
            </a:pPr>
            <a:r>
              <a:t>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CCC"/>
                </a:solidFill>
                <a:latin typeface="Inter"/>
              </a:defRPr>
            </a:pPr>
            <a:r>
              <a:t>Turn workflows into reusable agent skills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AFA"/>
                </a:solidFill>
                <a:latin typeface="Inter"/>
              </a:defRPr>
            </a:pPr>
            <a:r>
              <a:t>How Agent Skill Creator Works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68680" y="196596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3840480" cy="365760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0" y="2103120"/>
            <a:ext cx="731520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37744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20040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Understand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420624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Reads all your material — docs, code, links, transcripts — and uncovers the real intent behind your workflow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51960" y="233172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114800" y="2194560"/>
            <a:ext cx="3840480" cy="3657600"/>
          </a:xfrm>
          <a:prstGeom prst="roundRect">
            <a:avLst/>
          </a:prstGeom>
          <a:solidFill>
            <a:srgbClr val="161B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2468879"/>
            <a:ext cx="731520" cy="109728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74320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0A5FA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56616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Build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457200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Generates a complete skill directory with structured instructions, functional code, and activation keywords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35240" y="178308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498079" y="1645920"/>
            <a:ext cx="3840480" cy="365760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0" y="1920240"/>
            <a:ext cx="731520" cy="109728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0" y="219456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EA5E9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301752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Verify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02336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Validates spec compliance and runs a security scan before delivery — blocks anything that fails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274320"/>
            <a:ext cx="274320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Why Skills Change the Game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504" y="2286000"/>
            <a:ext cx="338328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3B82F6"/>
                </a:solidFill>
                <a:latin typeface="Inter"/>
              </a:defRPr>
            </a:pPr>
            <a:r>
              <a:t>1x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0704" y="4023360"/>
            <a:ext cx="246888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3504" y="420624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CCCCCC"/>
                </a:solidFill>
                <a:latin typeface="Inter"/>
              </a:defRPr>
            </a:pPr>
            <a:r>
              <a:t>Install once, use forever — no re-explaining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2286000"/>
            <a:ext cx="338328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60A5FA"/>
                </a:solidFill>
                <a:latin typeface="Inter"/>
              </a:defRPr>
            </a:pPr>
            <a:r>
              <a:t>0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8304" y="4023360"/>
            <a:ext cx="2468880" cy="54864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61104" y="420624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CCCCCC"/>
                </a:solidFill>
                <a:latin typeface="Inter"/>
              </a:defRPr>
            </a:pPr>
            <a:r>
              <a:t>Onboarding time for new team members on shared skills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18704" y="2286000"/>
            <a:ext cx="338328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0EA5E9"/>
                </a:solidFill>
                <a:latin typeface="Inter"/>
              </a:defRPr>
            </a:pPr>
            <a:r>
              <a:t>100%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75904" y="4023360"/>
            <a:ext cx="2468880" cy="54864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18704" y="420624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CCCCCC"/>
                </a:solidFill>
                <a:latin typeface="Inter"/>
              </a:defRPr>
            </a:pPr>
            <a:r>
              <a:t>Consistent outputs across every team 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23944" y="2560320"/>
            <a:ext cx="18288" cy="228600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81544" y="2560320"/>
            <a:ext cx="18288" cy="228600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What Gets Generated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34440"/>
            <a:ext cx="2286000" cy="54864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03600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645920"/>
            <a:ext cx="2036003" cy="914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B82F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560320"/>
            <a:ext cx="167024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SKILL.md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167024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Defines activation keywords, behavior rules, and when the skill triggers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67523" y="1645920"/>
            <a:ext cx="203600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67523" y="1645920"/>
            <a:ext cx="2036003" cy="9144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50403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60A5FA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50403" y="2560320"/>
            <a:ext cx="167024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Scripts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50403" y="3749039"/>
            <a:ext cx="167024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Working Python code that performs the actual task automatically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7846" y="1645920"/>
            <a:ext cx="203600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77846" y="1645920"/>
            <a:ext cx="2036003" cy="914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260726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B82F6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60726" y="2560320"/>
            <a:ext cx="167024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References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60726" y="3749039"/>
            <a:ext cx="167024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Detailed docs and templates loaded by the agent on demand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88169" y="1645920"/>
            <a:ext cx="203600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88169" y="1645920"/>
            <a:ext cx="2036003" cy="9144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71049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60A5FA"/>
                </a:solidFill>
                <a:latin typeface="Inter"/>
              </a:defRPr>
            </a:pPr>
            <a: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71049" y="2560320"/>
            <a:ext cx="167024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Installer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71049" y="3749039"/>
            <a:ext cx="167024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Cross-platform install script that auto-detects your setup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698492" y="1645920"/>
            <a:ext cx="2036003" cy="438912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698492" y="1645920"/>
            <a:ext cx="2036003" cy="9144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81372" y="1920240"/>
            <a:ext cx="7315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3B82F6"/>
                </a:solidFill>
                <a:latin typeface="Inter"/>
              </a:defRPr>
            </a:pPr>
            <a: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881372" y="2560320"/>
            <a:ext cx="1670243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AFAFA"/>
                </a:solidFill>
                <a:latin typeface="Inter"/>
              </a:defRPr>
            </a:pPr>
            <a:r>
              <a:t>README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81372" y="3749039"/>
            <a:ext cx="1670243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CCCCCC"/>
                </a:solidFill>
                <a:latin typeface="Inter"/>
              </a:defRPr>
            </a:pPr>
            <a:r>
              <a:t>Human-readable instructions for sharing with colleagues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What We'll Cover Today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2286000" cy="54864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93852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The Gap — Why your teams use 10% of what's available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71576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606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What Are Skills — Structured knowledge agents load automatically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49300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38328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Your Tools Are Agents — VS Code Copilot, Cursor, CLI tools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427024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16052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Agent Skill Creator — The factory that builds skills for you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04748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93776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Team Sharing — Registry, discovery, and compounding knowledge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824728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71500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The Vision — Where this goes from here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AFAFA"/>
                </a:solidFill>
                <a:latin typeface="Inter"/>
              </a:defRPr>
            </a:pPr>
            <a:r>
              <a:t>Before vs After Agent Skills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71600"/>
            <a:ext cx="210312" cy="502920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62472" y="1371600"/>
            <a:ext cx="64008" cy="5029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137160" cy="457200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508760"/>
            <a:ext cx="5029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38BA8"/>
                </a:solidFill>
                <a:latin typeface="Inter"/>
              </a:defRPr>
            </a:pPr>
            <a:r>
              <a:t>Without Skills</a:t>
            </a:r>
          </a:p>
        </p:txBody>
      </p:sp>
      <p:sp>
        <p:nvSpPr>
          <p:cNvPr id="8" name="Oval 7"/>
          <p:cNvSpPr/>
          <p:nvPr/>
        </p:nvSpPr>
        <p:spPr>
          <a:xfrm>
            <a:off x="457200" y="2395728"/>
            <a:ext cx="91440" cy="91440"/>
          </a:xfrm>
          <a:prstGeom prst="ellipse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28600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Re-explain your process every session</a:t>
            </a:r>
          </a:p>
        </p:txBody>
      </p:sp>
      <p:sp>
        <p:nvSpPr>
          <p:cNvPr id="10" name="Oval 9"/>
          <p:cNvSpPr/>
          <p:nvPr/>
        </p:nvSpPr>
        <p:spPr>
          <a:xfrm>
            <a:off x="457200" y="3493008"/>
            <a:ext cx="91440" cy="91440"/>
          </a:xfrm>
          <a:prstGeom prst="ellipse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338328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Knowledge trapped in chat histories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4590288"/>
            <a:ext cx="91440" cy="91440"/>
          </a:xfrm>
          <a:prstGeom prst="ellipse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48056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New hires start from scratch</a:t>
            </a:r>
          </a:p>
        </p:txBody>
      </p:sp>
      <p:sp>
        <p:nvSpPr>
          <p:cNvPr id="14" name="Oval 13"/>
          <p:cNvSpPr/>
          <p:nvPr/>
        </p:nvSpPr>
        <p:spPr>
          <a:xfrm>
            <a:off x="457200" y="5687568"/>
            <a:ext cx="91440" cy="91440"/>
          </a:xfrm>
          <a:prstGeom prst="ellipse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557784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Inconsistent results across the team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36792" y="1554480"/>
            <a:ext cx="137160" cy="457200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56832" y="1508760"/>
            <a:ext cx="5029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A6E3A1"/>
                </a:solidFill>
                <a:latin typeface="Inter"/>
              </a:defRPr>
            </a:pPr>
            <a:r>
              <a:t>With Skills</a:t>
            </a:r>
          </a:p>
        </p:txBody>
      </p:sp>
      <p:sp>
        <p:nvSpPr>
          <p:cNvPr id="18" name="Oval 17"/>
          <p:cNvSpPr/>
          <p:nvPr/>
        </p:nvSpPr>
        <p:spPr>
          <a:xfrm>
            <a:off x="6336792" y="2395728"/>
            <a:ext cx="91440" cy="91440"/>
          </a:xfrm>
          <a:prstGeom prst="ellipse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656832" y="228600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Invoke by name, get results instantly</a:t>
            </a:r>
          </a:p>
        </p:txBody>
      </p:sp>
      <p:sp>
        <p:nvSpPr>
          <p:cNvPr id="20" name="Oval 19"/>
          <p:cNvSpPr/>
          <p:nvPr/>
        </p:nvSpPr>
        <p:spPr>
          <a:xfrm>
            <a:off x="6336792" y="3493008"/>
            <a:ext cx="91440" cy="91440"/>
          </a:xfrm>
          <a:prstGeom prst="ellipse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56832" y="338328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Knowledge persists and compounds</a:t>
            </a:r>
          </a:p>
        </p:txBody>
      </p:sp>
      <p:sp>
        <p:nvSpPr>
          <p:cNvPr id="22" name="Oval 21"/>
          <p:cNvSpPr/>
          <p:nvPr/>
        </p:nvSpPr>
        <p:spPr>
          <a:xfrm>
            <a:off x="6336792" y="4590288"/>
            <a:ext cx="91440" cy="91440"/>
          </a:xfrm>
          <a:prstGeom prst="ellipse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56832" y="448056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New hires productive on day one</a:t>
            </a:r>
          </a:p>
        </p:txBody>
      </p:sp>
      <p:sp>
        <p:nvSpPr>
          <p:cNvPr id="24" name="Oval 23"/>
          <p:cNvSpPr/>
          <p:nvPr/>
        </p:nvSpPr>
        <p:spPr>
          <a:xfrm>
            <a:off x="6336792" y="5687568"/>
            <a:ext cx="91440" cy="91440"/>
          </a:xfrm>
          <a:prstGeom prst="ellipse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56832" y="557784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AFAFA"/>
                </a:solidFill>
                <a:latin typeface="Inter"/>
              </a:defRPr>
            </a:pPr>
            <a:r>
              <a:t>Same skill, same quality, every time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06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AFAFA"/>
                </a:solidFill>
                <a:latin typeface="Inter"/>
              </a:defRPr>
            </a:pPr>
            <a:r>
              <a:t>The Vision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CCC"/>
                </a:solidFill>
                <a:latin typeface="Inter"/>
              </a:defRPr>
            </a:pPr>
            <a:r>
              <a:t>Where skills take your organization over the next 12 months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Knowledge Compounds Over Time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2286000" cy="54864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96596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Sales creates /sales-report-skill — available to everyone in minutes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97180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83464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Engineering shares /deploy-checklist-skill — new hires deploy safely on day one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97764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84048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Legal publishes /compliance-review-skill — consistent reviews across the firm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498348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846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Each team builds from their domain — they know their workflows best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98932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585216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After 6 months, the organization has a library of reusable intelligence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3200400" y="457200"/>
            <a:ext cx="5790895" cy="5790895"/>
          </a:xfrm>
          <a:prstGeom prst="ellipse">
            <a:avLst/>
          </a:prstGeom>
          <a:solidFill>
            <a:srgbClr val="232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CCCCCC"/>
                </a:solidFill>
                <a:latin typeface="Inter"/>
              </a:defRPr>
            </a:pPr>
            <a:r>
              <a:t>KNOWLEDGE DOESN'T DEPRECIATE — 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11680"/>
            <a:ext cx="12191695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5000" b="1">
                <a:solidFill>
                  <a:srgbClr val="3B82F6"/>
                </a:solidFill>
                <a:latin typeface="Inter"/>
              </a:defRPr>
            </a:pPr>
            <a:r>
              <a:t>Compounds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12064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FAFAFA"/>
                </a:solidFill>
                <a:latin typeface="Inter"/>
              </a:defRPr>
            </a:pPr>
            <a:r>
              <a:t>Every skill your team creates makes the next person more productive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5852160"/>
            <a:ext cx="2133295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4572000"/>
            <a:ext cx="12191695" cy="2286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1274552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AFAFA"/>
                </a:solidFill>
                <a:latin typeface="Inter"/>
              </a:defRPr>
            </a:pPr>
            <a:r>
              <a:t>Start Building Today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3291840"/>
            <a:ext cx="2130552" cy="73152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203704" y="48463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03704" y="489204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7090F"/>
                </a:solidFill>
                <a:latin typeface="Inter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" y="544068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AFAFA"/>
                </a:solidFill>
                <a:latin typeface="Inter"/>
              </a:defRPr>
            </a:pPr>
            <a:r>
              <a:t>Install agent-skill-creator</a:t>
            </a:r>
          </a:p>
        </p:txBody>
      </p:sp>
      <p:sp>
        <p:nvSpPr>
          <p:cNvPr id="9" name="Oval 8"/>
          <p:cNvSpPr/>
          <p:nvPr/>
        </p:nvSpPr>
        <p:spPr>
          <a:xfrm>
            <a:off x="5861304" y="48463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861304" y="489204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7090F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61104" y="544068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AFAFA"/>
                </a:solidFill>
                <a:latin typeface="Inter"/>
              </a:defRPr>
            </a:pPr>
            <a:r>
              <a:t>Create your first skill</a:t>
            </a:r>
          </a:p>
        </p:txBody>
      </p:sp>
      <p:sp>
        <p:nvSpPr>
          <p:cNvPr id="12" name="Oval 11"/>
          <p:cNvSpPr/>
          <p:nvPr/>
        </p:nvSpPr>
        <p:spPr>
          <a:xfrm>
            <a:off x="9518904" y="48463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518904" y="489204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07090F"/>
                </a:solidFill>
                <a:latin typeface="Inter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704" y="544068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AFAFA"/>
                </a:solidFill>
                <a:latin typeface="Inter"/>
              </a:defRPr>
            </a:pPr>
            <a:r>
              <a:t>Share with your team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40080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B82F6"/>
                </a:solidFill>
                <a:latin typeface="Inter"/>
              </a:defRPr>
            </a:pPr>
            <a:r>
              <a:t>github.com/FrancyJGLisboa/agent-skill-creator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AFAFA"/>
                </a:solidFill>
                <a:latin typeface="Inter"/>
              </a:defRPr>
            </a:pPr>
            <a:r>
              <a:t>The Gap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CCC"/>
                </a:solidFill>
                <a:latin typeface="Inter"/>
              </a:defRPr>
            </a:pPr>
            <a:r>
              <a:t>Your tools can do more than you think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887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AFAFA"/>
                </a:solidFill>
                <a:latin typeface="Inter"/>
              </a:defRPr>
            </a:pPr>
            <a:r>
              <a:t>What You Have vs What You Use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71600"/>
            <a:ext cx="210312" cy="502920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62472" y="1371600"/>
            <a:ext cx="64008" cy="5029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13716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508760"/>
            <a:ext cx="5029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EF4444"/>
                </a:solidFill>
                <a:latin typeface="Inter"/>
              </a:defRPr>
            </a:pPr>
            <a:r>
              <a:t>What's Installed</a:t>
            </a:r>
          </a:p>
        </p:txBody>
      </p:sp>
      <p:sp>
        <p:nvSpPr>
          <p:cNvPr id="8" name="Oval 7"/>
          <p:cNvSpPr/>
          <p:nvPr/>
        </p:nvSpPr>
        <p:spPr>
          <a:xfrm>
            <a:off x="457200" y="2395728"/>
            <a:ext cx="91440" cy="9144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28600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VS Code with GitHub Copilot extension</a:t>
            </a:r>
          </a:p>
        </p:txBody>
      </p:sp>
      <p:sp>
        <p:nvSpPr>
          <p:cNvPr id="10" name="Oval 9"/>
          <p:cNvSpPr/>
          <p:nvPr/>
        </p:nvSpPr>
        <p:spPr>
          <a:xfrm>
            <a:off x="457200" y="3401568"/>
            <a:ext cx="91440" cy="9144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329184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Copilot CLI available in terminal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4407408"/>
            <a:ext cx="91440" cy="9144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29768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AI chat built into the IDE</a:t>
            </a:r>
          </a:p>
        </p:txBody>
      </p:sp>
      <p:sp>
        <p:nvSpPr>
          <p:cNvPr id="14" name="Oval 13"/>
          <p:cNvSpPr/>
          <p:nvPr/>
        </p:nvSpPr>
        <p:spPr>
          <a:xfrm>
            <a:off x="457200" y="5413248"/>
            <a:ext cx="91440" cy="9144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530352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Full access to code generation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36792" y="1554480"/>
            <a:ext cx="137160" cy="457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56832" y="1508760"/>
            <a:ext cx="5029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2C55E"/>
                </a:solidFill>
                <a:latin typeface="Inter"/>
              </a:defRPr>
            </a:pPr>
            <a:r>
              <a:t>What Teams Actually Do</a:t>
            </a:r>
          </a:p>
        </p:txBody>
      </p:sp>
      <p:sp>
        <p:nvSpPr>
          <p:cNvPr id="18" name="Oval 17"/>
          <p:cNvSpPr/>
          <p:nvPr/>
        </p:nvSpPr>
        <p:spPr>
          <a:xfrm>
            <a:off x="6336792" y="2395728"/>
            <a:ext cx="91440" cy="91440"/>
          </a:xfrm>
          <a:prstGeom prst="ellipse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656832" y="228600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Ask basic questions in chat</a:t>
            </a:r>
          </a:p>
        </p:txBody>
      </p:sp>
      <p:sp>
        <p:nvSpPr>
          <p:cNvPr id="20" name="Oval 19"/>
          <p:cNvSpPr/>
          <p:nvPr/>
        </p:nvSpPr>
        <p:spPr>
          <a:xfrm>
            <a:off x="6336792" y="3401568"/>
            <a:ext cx="91440" cy="91440"/>
          </a:xfrm>
          <a:prstGeom prst="ellipse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56832" y="329184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Accept or reject autocomplete</a:t>
            </a:r>
          </a:p>
        </p:txBody>
      </p:sp>
      <p:sp>
        <p:nvSpPr>
          <p:cNvPr id="22" name="Oval 21"/>
          <p:cNvSpPr/>
          <p:nvPr/>
        </p:nvSpPr>
        <p:spPr>
          <a:xfrm>
            <a:off x="6336792" y="4407408"/>
            <a:ext cx="91440" cy="91440"/>
          </a:xfrm>
          <a:prstGeom prst="ellipse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56832" y="429768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Re-explain workflows every session</a:t>
            </a:r>
          </a:p>
        </p:txBody>
      </p:sp>
      <p:sp>
        <p:nvSpPr>
          <p:cNvPr id="24" name="Oval 23"/>
          <p:cNvSpPr/>
          <p:nvPr/>
        </p:nvSpPr>
        <p:spPr>
          <a:xfrm>
            <a:off x="6336792" y="5413248"/>
            <a:ext cx="91440" cy="91440"/>
          </a:xfrm>
          <a:prstGeom prst="ellipse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56832" y="530352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AFAFA"/>
                </a:solidFill>
                <a:latin typeface="Inter"/>
              </a:defRPr>
            </a:pPr>
            <a:r>
              <a:t>Knowledge stays in chat history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3200400" y="457200"/>
            <a:ext cx="5790895" cy="5790895"/>
          </a:xfrm>
          <a:prstGeom prst="ellipse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CCCCCC"/>
                </a:solidFill>
                <a:latin typeface="Inter"/>
              </a:defRPr>
            </a:pPr>
            <a:r>
              <a:t>AVERAGE FEATURE UTILIZATION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011680"/>
            <a:ext cx="12191695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0" b="1">
                <a:solidFill>
                  <a:srgbClr val="3B82F6"/>
                </a:solidFill>
                <a:latin typeface="Inter"/>
              </a:defRPr>
            </a:pPr>
            <a:r>
              <a:t>10%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12064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FAFAFA"/>
                </a:solidFill>
                <a:latin typeface="Inter"/>
              </a:defRPr>
            </a:pPr>
            <a:r>
              <a:t>of your AI tooling is being used today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5852160"/>
            <a:ext cx="2133295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AFAFA"/>
                </a:solidFill>
                <a:latin typeface="Inter"/>
              </a:defRPr>
            </a:pPr>
            <a:r>
              <a:t>What Are 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>
                <a:solidFill>
                  <a:srgbClr val="CCCCCC"/>
                </a:solidFill>
                <a:latin typeface="Inter"/>
              </a:defRPr>
            </a:pPr>
            <a:r>
              <a:t>Structured knowledge your agent loads automatically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AFAFA"/>
                </a:solidFill>
                <a:latin typeface="Inter"/>
              </a:defRPr>
            </a:pPr>
            <a:r>
              <a:t>Skills Are Software for Agents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2286000" cy="54864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96596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Apps are software you install on your phone — skills are software you install on your agent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97180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83464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A skill teaches the agent a specific workflow, process, or domain knowledge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97764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84048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Once installed, anyone on the team invokes it by name and gets consistent results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498348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846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Skills became an open standard in December 2025 — supported by VS Code, Claude Code, and more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989320"/>
            <a:ext cx="109728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585216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FAFAFA"/>
                </a:solidFill>
                <a:latin typeface="Inter"/>
              </a:defRPr>
            </a:pPr>
            <a:r>
              <a:t>No coding required to create or use them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AFA"/>
                </a:solidFill>
                <a:latin typeface="Inter"/>
              </a:defRPr>
            </a:pPr>
            <a:r>
              <a:t>Anatomy of a Skill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68680" y="196596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3840480" cy="365760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0" y="2103120"/>
            <a:ext cx="731520" cy="109728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37744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20040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SKILL.md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420624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The brain — defines what the skill does, when it activates, and how the agent should behave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51960" y="233172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114800" y="2194560"/>
            <a:ext cx="3840480" cy="3657600"/>
          </a:xfrm>
          <a:prstGeom prst="roundRect">
            <a:avLst/>
          </a:prstGeom>
          <a:solidFill>
            <a:srgbClr val="161B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2468879"/>
            <a:ext cx="731520" cy="109728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74320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0A5FA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56616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Scripts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457200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The hands — functional code that performs the actual work (Python, Shell, etc.)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35240" y="1783080"/>
            <a:ext cx="3840480" cy="3657600"/>
          </a:xfrm>
          <a:prstGeom prst="roundRect">
            <a:avLst/>
          </a:prstGeom>
          <a:solidFill>
            <a:srgbClr val="1111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498079" y="1645920"/>
            <a:ext cx="3840480" cy="3657600"/>
          </a:xfrm>
          <a:prstGeom prst="round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0" y="1920240"/>
            <a:ext cx="731520" cy="109728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0" y="2194560"/>
            <a:ext cx="914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EA5E9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3017520"/>
            <a:ext cx="3291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FAFAFA"/>
                </a:solidFill>
                <a:latin typeface="Inter"/>
              </a:defRPr>
            </a:pPr>
            <a:r>
              <a:t>References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023360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CCCCCC"/>
                </a:solidFill>
                <a:latin typeface="Inter"/>
              </a:defRPr>
            </a:pPr>
            <a:r>
              <a:t>The memory — detailed docs, templates, and examples loaded on demand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9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114800" cy="6858000"/>
          </a:xfrm>
          <a:prstGeom prst="rect">
            <a:avLst/>
          </a:prstGeom>
          <a:solidFill>
            <a:srgbClr val="080A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3200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3B82F6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371600"/>
            <a:ext cx="73152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0" y="237744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AFAFA"/>
                </a:solidFill>
                <a:latin typeface="Inter"/>
              </a:defRPr>
            </a:pPr>
            <a:r>
              <a:t>Your Tools Are Agents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840480"/>
            <a:ext cx="6858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>
                <a:solidFill>
                  <a:srgbClr val="CCCCCC"/>
                </a:solidFill>
                <a:latin typeface="Inter"/>
              </a:defRPr>
            </a:pPr>
            <a:r>
              <a:t>The AI you already have is more capable than you think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